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6" r:id="rId5"/>
    <p:sldId id="278" r:id="rId6"/>
    <p:sldId id="297" r:id="rId7"/>
    <p:sldId id="290" r:id="rId8"/>
    <p:sldId id="288" r:id="rId9"/>
    <p:sldId id="289" r:id="rId10"/>
    <p:sldId id="299" r:id="rId11"/>
    <p:sldId id="279" r:id="rId12"/>
    <p:sldId id="301" r:id="rId13"/>
    <p:sldId id="292" r:id="rId14"/>
    <p:sldId id="269" r:id="rId15"/>
    <p:sldId id="300" r:id="rId16"/>
    <p:sldId id="298" r:id="rId17"/>
    <p:sldId id="302" r:id="rId18"/>
    <p:sldId id="294" r:id="rId19"/>
    <p:sldId id="296" r:id="rId20"/>
    <p:sldId id="28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80"/>
    <a:srgbClr val="DA7907"/>
    <a:srgbClr val="6A9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8" autoAdjust="0"/>
    <p:restoredTop sz="87179" autoAdjust="0"/>
  </p:normalViewPr>
  <p:slideViewPr>
    <p:cSldViewPr snapToGrid="0">
      <p:cViewPr varScale="1">
        <p:scale>
          <a:sx n="58" d="100"/>
          <a:sy n="58" d="100"/>
        </p:scale>
        <p:origin x="364" y="48"/>
      </p:cViewPr>
      <p:guideLst/>
    </p:cSldViewPr>
  </p:slideViewPr>
  <p:outlineViewPr>
    <p:cViewPr>
      <p:scale>
        <a:sx n="33" d="100"/>
        <a:sy n="33" d="100"/>
      </p:scale>
      <p:origin x="0" y="-9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312"/>
    </p:cViewPr>
  </p:sorterViewPr>
  <p:notesViewPr>
    <p:cSldViewPr snapToGrid="0">
      <p:cViewPr varScale="1">
        <p:scale>
          <a:sx n="48" d="100"/>
          <a:sy n="48" d="100"/>
        </p:scale>
        <p:origin x="195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45A28-51E1-459A-8ABE-F78D31A8F6EF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BB1E4-962B-4B70-A2CF-9015DAD40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601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60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240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869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618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71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BB1E4-962B-4B70-A2CF-9015DAD4021F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56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A0050-8924-4353-8379-74901AAD1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C5A19-FFAD-4459-9C8F-13CD0C359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7DBD8-A65C-4CA2-9439-E73BFD95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34D67-3D35-4C40-9FA8-15F664E8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87DA0-5300-409E-A1D6-D78C28AD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14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83CB1-C0AB-4F4B-A28C-28EC0C81B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BC440-634F-49D3-B3C0-CADE15481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627F5-BC2D-4039-942F-B8E48D17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16DD5-14DA-44F0-910A-B10BF392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A99D2-222D-4B46-801E-6C5D8CBE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93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AD1CE3-0C29-4F7E-B83A-3E89707AE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58175-8296-4BA0-B99B-A80F6FABB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19C3B-8350-404F-9960-7E10A4B8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CFC2D-D9F3-4587-A65A-7DA7298D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715F9-CE8F-49AF-9E3A-64BFE5D08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27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5B331-FDFA-4339-A3FA-72C1F29AE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19EB5-CFF3-40C4-B48A-4D7FD7CD4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1A1D0-B6E2-47F9-A191-AE38A610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99E5C-23FD-4B29-8463-4F9ED8A3A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A7305-99AF-455C-82A1-F7D8D95B6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4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748B-02A3-4851-992B-D4838C724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DC58E-9AFF-4CCE-A497-148FCE5D5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0A066-8114-46B3-94BA-2EEF2B376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70227-BEDD-4D32-8EA7-F53E6A75E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B5BDC-E75A-4CDD-8297-B138BD8E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48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4497-0619-4A53-AE41-B5466B9EB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06FB8-B342-4AA9-9E2C-0587D16811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2B434-5D2F-43E7-87E3-E0903D6D2B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23E8BE-4B09-43C1-85DC-9D37DB22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36C60-E7FF-45B0-AFBB-41A54E997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2A3F4-AA49-40D1-86B5-40B205BD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07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869FB-03EF-4FA7-8A01-0F080B97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4BC2D-89A2-43D2-96DC-3D9A3CC25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53FCE-A452-448D-95D2-FDDDDC9745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5D2294-E21D-4F55-A0AC-CBBC3913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EEED56-5AD5-41DE-B6E1-68E4061A3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DBADFD-E909-4145-95E9-2C224087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BCA37A-2B6B-4A40-A54B-5CC9367B5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AA9BDC-B023-42F3-B0B4-D66FC647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60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C076D-616D-416F-A511-CC79F252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69648F-955C-4ABA-AFC4-7D30E3905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11016C-FA39-41F4-8F61-CF00FBF84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D10B3B-5F06-4E03-BB4B-C8A53669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66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BC6517-7A75-49A9-B3E9-DE6EF28D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48AF0E-FFAB-4DD0-8B4E-E4A4136C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394555-7D93-48CD-89A5-93C6BAFCA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46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CD317-1B50-4F94-A476-23CF0C442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08FC1-3587-4234-BBF6-B7A369F8B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410A07-F486-4135-B7D1-87075CC46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36E697-8741-469D-B79F-98844AF0F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AB9490-55FF-44DF-8592-447EB376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B0CE0-46E8-4031-BD54-B9AA1834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6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325-B89E-4BC3-84A5-E90FABD2F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95795-2FA7-42F2-9698-2B23D91C6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7697C-0199-4184-87F4-082A387F2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05A12-A781-47EF-9B7D-D0302FFD9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DCB2DA-B8E7-4C6F-8384-AA7AC0086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27FDFD-4EA0-4CBB-95C0-F6436B2B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99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0F20E-AA8A-417C-A20D-7439A109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689B8-B9B4-4247-BABF-8FBD435CA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3195-8599-4927-B271-A04C32281F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84552-DB00-408E-8F03-D4F154295DB4}" type="datetimeFigureOut">
              <a:rPr lang="en-GB" smtClean="0"/>
              <a:t>15/06/2021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10711-51A0-407C-B41C-C2975DE64B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E71FB-E9E4-45EC-8C3A-27CF1BC70A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1811A-6FE0-4F54-B1FE-0ABE6E7A177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05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hyperlink" Target="https://yhff.org.uk/knowledge" TargetMode="Externa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hyperlink" Target="mailto:Gareth@yhff.org.uk" TargetMode="Externa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sz="7200" b="1" i="1" dirty="0">
                <a:solidFill>
                  <a:schemeClr val="bg1"/>
                </a:solidFill>
                <a:latin typeface="Lemon Tuesday" panose="02000506040000020004" pitchFamily="50" charset="0"/>
              </a:rPr>
            </a:br>
            <a:r>
              <a:rPr lang="en-GB" sz="7200" b="1" i="1" dirty="0">
                <a:solidFill>
                  <a:schemeClr val="bg1"/>
                </a:solidFill>
                <a:latin typeface="Gotham Light" pitchFamily="50" charset="0"/>
              </a:rPr>
              <a:t>Relationships between Police and Young People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646" y="5257800"/>
            <a:ext cx="2021982" cy="92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636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70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8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0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1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2" name="Rectangle 80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i="1" dirty="0">
                <a:solidFill>
                  <a:srgbClr val="FEFFFF"/>
                </a:solidFill>
                <a:latin typeface="Lemon Tuesday"/>
              </a:rPr>
              <a:t>Impact of Coronavirus on Young People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964760" y="2258890"/>
            <a:ext cx="10403353" cy="42930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i="1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Increased mental health or wellbeing concerns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Increased loneliness and isolation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Lack of safe space – including not being able to access their youth club/ service and lack of safe spaces at home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Challenging family relationships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Lack of trusted relationships or someone to turn to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Increased social media or online pressure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Higher risk for engaging in gangs, substance misuse, carrying weapons or other harmful practices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600" i="1" dirty="0"/>
              <a:t>Higher risk for sexual exploitation or grooming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706" y="1222364"/>
            <a:ext cx="3343407" cy="152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20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B097-F009-43BE-817C-5F9573A1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557" y="357642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Lemon Tuesday"/>
              </a:rPr>
              <a:t>How can the Police make you feel safer in your community? – TAKEOVER DAY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795B-CB67-4E12-BF0D-77088C4C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43" y="1683205"/>
            <a:ext cx="9987642" cy="452618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en-GB" sz="2100" dirty="0">
              <a:solidFill>
                <a:schemeClr val="bg1"/>
              </a:solidFill>
              <a:latin typeface="Gotham Light" pitchFamily="50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Gotham Light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B34E8-9A7C-4C0E-9EBB-86F44CA53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025" y="-23255"/>
            <a:ext cx="5618921" cy="79480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35B165-6520-4D19-A6AC-F216A0F3E5EA}"/>
              </a:ext>
            </a:extLst>
          </p:cNvPr>
          <p:cNvSpPr txBox="1"/>
          <p:nvPr/>
        </p:nvSpPr>
        <p:spPr>
          <a:xfrm>
            <a:off x="832843" y="1839817"/>
            <a:ext cx="99876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Search more people (but in a justifiable and non-discriminatory way).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Be more present and look approachable (aggressive and unfriendly perception of police).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Police to be around more, out on patrol.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Building better relationships with and understanding of young people.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Come into school/talk to people.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Being around, getting more involved with the community and young people.</a:t>
            </a:r>
          </a:p>
        </p:txBody>
      </p:sp>
    </p:spTree>
    <p:extLst>
      <p:ext uri="{BB962C8B-B14F-4D97-AF65-F5344CB8AC3E}">
        <p14:creationId xmlns:p14="http://schemas.microsoft.com/office/powerpoint/2010/main" val="3448176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B097-F009-43BE-817C-5F9573A1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557" y="357642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Lemon Tuesday"/>
              </a:rPr>
              <a:t>How can the Police make you feel safer in your community</a:t>
            </a:r>
            <a:r>
              <a:rPr lang="en-GB" sz="3600" b="1">
                <a:solidFill>
                  <a:schemeClr val="bg1"/>
                </a:solidFill>
                <a:latin typeface="Lemon Tuesday"/>
              </a:rPr>
              <a:t>? - TAKEOVER DAY 2019</a:t>
            </a:r>
            <a:endParaRPr lang="en-GB" sz="3600" b="1" dirty="0">
              <a:solidFill>
                <a:schemeClr val="bg1"/>
              </a:solidFill>
              <a:latin typeface="Lemon Tuesday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795B-CB67-4E12-BF0D-77088C4C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43" y="1683205"/>
            <a:ext cx="9987642" cy="452618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en-GB" sz="2100" dirty="0">
              <a:solidFill>
                <a:schemeClr val="bg1"/>
              </a:solidFill>
              <a:latin typeface="Gotham Light" pitchFamily="50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Gotham Light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B34E8-9A7C-4C0E-9EBB-86F44CA53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025" y="-23255"/>
            <a:ext cx="5618921" cy="79480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35B165-6520-4D19-A6AC-F216A0F3E5EA}"/>
              </a:ext>
            </a:extLst>
          </p:cNvPr>
          <p:cNvSpPr txBox="1"/>
          <p:nvPr/>
        </p:nvSpPr>
        <p:spPr>
          <a:xfrm>
            <a:off x="832843" y="1839817"/>
            <a:ext cx="99876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Have a better understanding of the issues that young people are facing from a young person’s perspective.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More awareness and sharing information on what police are doing to tackle crime and keep us safe.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More accessible places where police are and ways to contact police that young people know about.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More positive interactions rather than being just enforcement.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Police to do more workshops in schools on how we can keep ourselves safe.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Places that young people hang around to be better lit up and patrolled.</a:t>
            </a:r>
          </a:p>
        </p:txBody>
      </p:sp>
    </p:spTree>
    <p:extLst>
      <p:ext uri="{BB962C8B-B14F-4D97-AF65-F5344CB8AC3E}">
        <p14:creationId xmlns:p14="http://schemas.microsoft.com/office/powerpoint/2010/main" val="80670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B097-F009-43BE-817C-5F9573A16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557" y="357642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Lemon Tuesday"/>
              </a:rPr>
              <a:t>What makes you feel unsafe in your community?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795B-CB67-4E12-BF0D-77088C4C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843" y="1683205"/>
            <a:ext cx="9987642" cy="452618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endParaRPr lang="en-GB" sz="2100" dirty="0">
              <a:solidFill>
                <a:schemeClr val="bg1"/>
              </a:solidFill>
              <a:latin typeface="Gotham Light" pitchFamily="50" charset="0"/>
            </a:endParaRPr>
          </a:p>
          <a:p>
            <a:pPr marL="0" indent="0">
              <a:buNone/>
            </a:pPr>
            <a:endParaRPr lang="en-GB" b="1" dirty="0">
              <a:solidFill>
                <a:schemeClr val="bg1"/>
              </a:solidFill>
              <a:latin typeface="Gotham Light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B34E8-9A7C-4C0E-9EBB-86F44CA53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1025" y="-23255"/>
            <a:ext cx="5618921" cy="79480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35B165-6520-4D19-A6AC-F216A0F3E5EA}"/>
              </a:ext>
            </a:extLst>
          </p:cNvPr>
          <p:cNvSpPr txBox="1"/>
          <p:nvPr/>
        </p:nvSpPr>
        <p:spPr>
          <a:xfrm>
            <a:off x="843557" y="1683205"/>
            <a:ext cx="99876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Big groups of young people that are loud.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Dark streets, Bad lighting, and alley ways.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“Being in the wrong place at the wrong time.”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Excessive police presence.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Gangs and gang violence.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Intimidating young people.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Gangs around schools.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Going out at night.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Watching things on the news like murder, knife crime.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Hearing about young people getting stabbed/hurt locally.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Some areas have ‘dodgy’ people hanging around.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2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637" y="2697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solidFill>
                  <a:schemeClr val="bg1"/>
                </a:solidFill>
                <a:latin typeface="Lemon Tuesday"/>
              </a:rPr>
              <a:t>Next Steps…..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What can we do?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What should we do?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What do we want to do?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646" y="5257800"/>
            <a:ext cx="2021982" cy="92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254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How young people can be part of consultations?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646" y="5257800"/>
            <a:ext cx="2021982" cy="92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379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70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8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0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1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2" name="Rectangle 80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9670" y="615682"/>
            <a:ext cx="6091312" cy="1205821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sz="4000" b="1" i="1" dirty="0">
                <a:solidFill>
                  <a:srgbClr val="FEFFFF"/>
                </a:solidFill>
                <a:latin typeface="Lemon Tuesday"/>
              </a:rPr>
              <a:t>In what way and why should we engage Young People?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1273660" y="2490513"/>
            <a:ext cx="5773883" cy="3563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0E44E36-0DBC-4F3E-8DFA-2D78AF77BC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3284" y="2271207"/>
            <a:ext cx="7570529" cy="460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81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F795B-CB67-4E12-BF0D-77088C4C3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b="1" dirty="0">
              <a:latin typeface="Gotham Light" pitchFamily="50" charset="0"/>
            </a:endParaRPr>
          </a:p>
          <a:p>
            <a:pPr marL="0" indent="0">
              <a:buNone/>
            </a:pPr>
            <a:endParaRPr lang="en-GB" sz="2000" b="1" dirty="0">
              <a:latin typeface="Gotham Light" pitchFamily="50" charset="0"/>
            </a:endParaRPr>
          </a:p>
          <a:p>
            <a:pPr marL="0" indent="0">
              <a:buNone/>
            </a:pPr>
            <a:r>
              <a:rPr lang="en-GB" sz="2000" b="1" u="sng" dirty="0">
                <a:solidFill>
                  <a:srgbClr val="FF0000"/>
                </a:solidFill>
                <a:latin typeface="Gotham Light" pitchFamily="50" charset="0"/>
                <a:hlinkClick r:id="rId3"/>
              </a:rPr>
              <a:t>https://yhff.org.uk/knowledge</a:t>
            </a:r>
            <a:endParaRPr lang="en-GB" sz="2000" b="1" u="sng" dirty="0">
              <a:solidFill>
                <a:srgbClr val="FF0000"/>
              </a:solidFill>
              <a:latin typeface="Gotham Light" pitchFamily="50" charset="0"/>
            </a:endParaRPr>
          </a:p>
          <a:p>
            <a:pPr marL="0" indent="0">
              <a:buNone/>
            </a:pPr>
            <a:endParaRPr lang="en-GB" sz="2000" b="1" u="sng" dirty="0">
              <a:solidFill>
                <a:srgbClr val="FF0000"/>
              </a:solidFill>
              <a:latin typeface="Gotham Light" pitchFamily="50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Gotham Light" pitchFamily="50" charset="0"/>
              </a:rPr>
              <a:t>Gareth Dixon, CEO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Gotham Light" pitchFamily="50" charset="0"/>
                <a:hlinkClick r:id="rId4"/>
              </a:rPr>
              <a:t>Gareth@yhff.org.uk</a:t>
            </a:r>
            <a:endParaRPr lang="en-GB" b="1" dirty="0">
              <a:solidFill>
                <a:srgbClr val="FF0000"/>
              </a:solidFill>
              <a:latin typeface="Gotham Light" pitchFamily="50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  <a:latin typeface="Gotham Light" pitchFamily="50" charset="0"/>
              </a:rPr>
              <a:t>07535309343</a:t>
            </a:r>
          </a:p>
          <a:p>
            <a:pPr marL="0" indent="0">
              <a:buNone/>
            </a:pPr>
            <a:endParaRPr lang="en-GB" sz="2000" b="1" u="sng" dirty="0">
              <a:solidFill>
                <a:srgbClr val="FF0000"/>
              </a:solidFill>
              <a:latin typeface="Gotham Light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DB34E8-9A7C-4C0E-9EBB-86F44CA5383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F8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ACFF2E3-D35B-48F2-AC24-33909CEB0B09}"/>
              </a:ext>
            </a:extLst>
          </p:cNvPr>
          <p:cNvSpPr txBox="1"/>
          <p:nvPr/>
        </p:nvSpPr>
        <p:spPr>
          <a:xfrm>
            <a:off x="4511556" y="816447"/>
            <a:ext cx="687873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7200" b="1" i="1" dirty="0"/>
              <a:t>Thank you </a:t>
            </a:r>
            <a:endParaRPr lang="en-GB" sz="7200" dirty="0"/>
          </a:p>
        </p:txBody>
      </p:sp>
      <p:pic>
        <p:nvPicPr>
          <p:cNvPr id="2054" name="Picture 12">
            <a:extLst>
              <a:ext uri="{FF2B5EF4-FFF2-40B4-BE49-F238E27FC236}">
                <a16:creationId xmlns:a16="http://schemas.microsoft.com/office/drawing/2014/main" id="{C58C1A39-1D43-4795-8F41-4B74E57F2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47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acebook icon">
            <a:extLst>
              <a:ext uri="{FF2B5EF4-FFF2-40B4-BE49-F238E27FC236}">
                <a16:creationId xmlns:a16="http://schemas.microsoft.com/office/drawing/2014/main" id="{88D3F583-1A11-4AF6-8587-E891B1DEE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3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inkedin icon">
            <a:extLst>
              <a:ext uri="{FF2B5EF4-FFF2-40B4-BE49-F238E27FC236}">
                <a16:creationId xmlns:a16="http://schemas.microsoft.com/office/drawing/2014/main" id="{77D8B6B8-9785-404A-9690-48BBC302F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3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twitter icon">
            <a:extLst>
              <a:ext uri="{FF2B5EF4-FFF2-40B4-BE49-F238E27FC236}">
                <a16:creationId xmlns:a16="http://schemas.microsoft.com/office/drawing/2014/main" id="{49D0A773-A1E0-4E52-BE83-00FD833359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3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youtube icon">
            <a:extLst>
              <a:ext uri="{FF2B5EF4-FFF2-40B4-BE49-F238E27FC236}">
                <a16:creationId xmlns:a16="http://schemas.microsoft.com/office/drawing/2014/main" id="{95849E88-F869-4B53-95C6-6E2D31678D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3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instagram icon">
            <a:extLst>
              <a:ext uri="{FF2B5EF4-FFF2-40B4-BE49-F238E27FC236}">
                <a16:creationId xmlns:a16="http://schemas.microsoft.com/office/drawing/2014/main" id="{C23FF8E8-6DA1-41E4-B66A-B7888D7119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463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65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7399" y="602628"/>
            <a:ext cx="6601428" cy="555966"/>
          </a:xfrm>
        </p:spPr>
        <p:txBody>
          <a:bodyPr>
            <a:normAutofit fontScale="90000"/>
          </a:bodyPr>
          <a:lstStyle/>
          <a:p>
            <a:r>
              <a:rPr lang="en-GB" sz="5400" b="1" i="1" dirty="0">
                <a:solidFill>
                  <a:schemeClr val="bg1"/>
                </a:solidFill>
                <a:latin typeface="Lemon Tuesday" panose="02000506040000020004" pitchFamily="50" charset="0"/>
              </a:rPr>
              <a:t>Who we are?</a:t>
            </a:r>
            <a:endParaRPr lang="en-GB" b="1" i="1" dirty="0">
              <a:solidFill>
                <a:schemeClr val="bg1"/>
              </a:solidFill>
              <a:latin typeface="Gotham Light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405" y="5690404"/>
            <a:ext cx="2021982" cy="8652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859356" y="1690062"/>
            <a:ext cx="10833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</a:rPr>
              <a:t>Our Vision is for a happier, healthier and safer place which we will deliver via our mission of building a better system of children and young people’s services in Hammersmith and Fulham. </a:t>
            </a:r>
          </a:p>
          <a:p>
            <a:endParaRPr lang="en-GB" sz="2800" i="1" dirty="0">
              <a:solidFill>
                <a:schemeClr val="bg1"/>
              </a:solidFill>
            </a:endParaRPr>
          </a:p>
          <a:p>
            <a:r>
              <a:rPr lang="en-GB" sz="2800" i="1" dirty="0">
                <a:solidFill>
                  <a:schemeClr val="bg1"/>
                </a:solidFill>
              </a:rPr>
              <a:t>This will be by improving partnerships and coordination between services, increasing funding and resources for organisations, and by providing a ‘go to’  for high-quality information for Members, Partners and the public.</a:t>
            </a:r>
          </a:p>
          <a:p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434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6599" y="547103"/>
            <a:ext cx="6601428" cy="555966"/>
          </a:xfrm>
        </p:spPr>
        <p:txBody>
          <a:bodyPr>
            <a:normAutofit fontScale="90000"/>
          </a:bodyPr>
          <a:lstStyle/>
          <a:p>
            <a:r>
              <a:rPr lang="en-GB" sz="5400" b="1" i="1" dirty="0">
                <a:solidFill>
                  <a:schemeClr val="bg1"/>
                </a:solidFill>
                <a:latin typeface="Lemon Tuesday" panose="02000506040000020004"/>
              </a:rPr>
              <a:t>Our aims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405" y="5690404"/>
            <a:ext cx="2021982" cy="8652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828876" y="1337940"/>
            <a:ext cx="108339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chemeClr val="bg1"/>
                </a:solidFill>
              </a:rPr>
              <a:t>• We will produce on-going insight to provide the current and evolving views of young people to widen the appreciation of young people as a demographic.</a:t>
            </a:r>
          </a:p>
          <a:p>
            <a:endParaRPr lang="en-GB" sz="2800" i="1" dirty="0">
              <a:solidFill>
                <a:schemeClr val="bg1"/>
              </a:solidFill>
            </a:endParaRPr>
          </a:p>
          <a:p>
            <a:r>
              <a:rPr lang="en-GB" sz="2800" i="1" dirty="0">
                <a:solidFill>
                  <a:schemeClr val="bg1"/>
                </a:solidFill>
              </a:rPr>
              <a:t>• We will raise funds for our membership to provide high-quality services for young people</a:t>
            </a:r>
          </a:p>
          <a:p>
            <a:endParaRPr lang="en-GB" sz="2800" i="1" dirty="0">
              <a:solidFill>
                <a:schemeClr val="bg1"/>
              </a:solidFill>
            </a:endParaRPr>
          </a:p>
          <a:p>
            <a:r>
              <a:rPr lang="en-GB" sz="2800" i="1" dirty="0">
                <a:solidFill>
                  <a:schemeClr val="bg1"/>
                </a:solidFill>
              </a:rPr>
              <a:t>• We will actively introduce and support youth organisations to work together, and this will lead to a more positive impact for children and young people.</a:t>
            </a:r>
          </a:p>
          <a:p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099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i="1" dirty="0">
                <a:solidFill>
                  <a:srgbClr val="FEFFFF"/>
                </a:solidFill>
              </a:rPr>
              <a:t>Problem Statement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1282189" y="2494450"/>
            <a:ext cx="7435091" cy="426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>
              <a:lnSpc>
                <a:spcPct val="90000"/>
              </a:lnSpc>
              <a:spcAft>
                <a:spcPts val="600"/>
              </a:spcAft>
            </a:pPr>
            <a:br>
              <a:rPr lang="en-US" sz="1700" i="1" dirty="0"/>
            </a:br>
            <a:endParaRPr lang="en-US" sz="1700" i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0DA4AF-3979-43B4-B819-AE64358908BD}"/>
              </a:ext>
            </a:extLst>
          </p:cNvPr>
          <p:cNvSpPr txBox="1"/>
          <p:nvPr/>
        </p:nvSpPr>
        <p:spPr>
          <a:xfrm>
            <a:off x="1282189" y="2413338"/>
            <a:ext cx="1008592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‘Young People and the police in H &amp; F can have a negative relationship. This was highlighted to us during a meeting where a question from a young person sparked a response that was a snapshot of how police can react to young people.</a:t>
            </a:r>
          </a:p>
          <a:p>
            <a:endParaRPr lang="en-GB" sz="2800" dirty="0"/>
          </a:p>
          <a:p>
            <a:r>
              <a:rPr lang="en-GB" sz="2800" dirty="0"/>
              <a:t> Add this to the difficulties around disproportionality, stop and search and police reputations, it provides a purpose to try and find a better solution to the current situation’ </a:t>
            </a:r>
          </a:p>
        </p:txBody>
      </p:sp>
    </p:spTree>
    <p:extLst>
      <p:ext uri="{BB962C8B-B14F-4D97-AF65-F5344CB8AC3E}">
        <p14:creationId xmlns:p14="http://schemas.microsoft.com/office/powerpoint/2010/main" val="91496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i="1" dirty="0">
                <a:solidFill>
                  <a:srgbClr val="FEFFFF"/>
                </a:solidFill>
              </a:rPr>
              <a:t>What have we done?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1282189" y="2494450"/>
            <a:ext cx="7211912" cy="3846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Conducted a peer research report called ‘Growing up in H &amp; F’</a:t>
            </a:r>
            <a:br>
              <a:rPr lang="en-US" sz="3300" dirty="0"/>
            </a:br>
            <a:endParaRPr lang="en-US" sz="33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Seven peer researchers all aged under 25</a:t>
            </a:r>
            <a:br>
              <a:rPr lang="en-US" sz="3300" dirty="0"/>
            </a:br>
            <a:endParaRPr lang="en-US" sz="33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Carried out in-depth interviews with eight young people</a:t>
            </a:r>
            <a:br>
              <a:rPr lang="en-US" sz="3300" dirty="0"/>
            </a:br>
            <a:endParaRPr lang="en-US" sz="33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300" dirty="0"/>
              <a:t>Surveyed 594 young people, use of Instagram was vital for reach</a:t>
            </a:r>
            <a:br>
              <a:rPr lang="en-US" sz="3300" dirty="0"/>
            </a:br>
            <a:endParaRPr lang="en-US" sz="3300" dirty="0"/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br>
              <a:rPr lang="en-US" sz="1700" i="1" dirty="0"/>
            </a:br>
            <a:endParaRPr lang="en-US" sz="1700" i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706" y="1222364"/>
            <a:ext cx="3343407" cy="15296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53F64D4-A3D4-484A-BEED-B9302A03E5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9761" y="1690458"/>
            <a:ext cx="2885055" cy="38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1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70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8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9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0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1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42" name="Rectangle 80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i="1" dirty="0">
                <a:solidFill>
                  <a:srgbClr val="FEFFFF"/>
                </a:solidFill>
              </a:rPr>
              <a:t>What have we done?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1282189" y="2494450"/>
            <a:ext cx="5272983" cy="453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Worked with students from Imperial College on three thematic reports:</a:t>
            </a:r>
            <a:br>
              <a:rPr lang="en-US" sz="2400" dirty="0"/>
            </a:br>
            <a:endParaRPr lang="en-US" sz="2400" dirty="0"/>
          </a:p>
          <a:p>
            <a:pPr marL="5143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Childhood Obesity</a:t>
            </a:r>
          </a:p>
          <a:p>
            <a:pPr marL="5143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Multi agency approaches to Serious Youth Violence</a:t>
            </a:r>
          </a:p>
          <a:p>
            <a:pPr marL="514350" indent="-2857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Mental Health services for CYP from the African Diaspora</a:t>
            </a:r>
            <a:br>
              <a:rPr lang="en-US" sz="1700" i="1" dirty="0"/>
            </a:br>
            <a:br>
              <a:rPr lang="en-US" sz="1700" i="1" dirty="0"/>
            </a:br>
            <a:br>
              <a:rPr lang="en-US" sz="1700" i="1" dirty="0"/>
            </a:br>
            <a:br>
              <a:rPr lang="en-US" sz="1700" i="1" dirty="0"/>
            </a:br>
            <a:endParaRPr lang="en-US" sz="1700" i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706" y="1222364"/>
            <a:ext cx="3343407" cy="152960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832CE44-1444-4DA3-8093-B6E3725E69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61559" y="1911720"/>
            <a:ext cx="5143585" cy="289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514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4993743-B10A-433C-9996-3035D2C3A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BB3B8946-A0AA-42D4-8A24-639DC6EA1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AB1038E6-06EF-4DCB-B52E-D3825C50F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5C7EF35C-8B7D-4026-8F09-8B2B22505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5F24A71D-C0A9-49AC-B2D1-5A9EA2BD3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348538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280C55-570C-4284-9850-B2BA33DB67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7033095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60" y="804328"/>
            <a:ext cx="6091312" cy="120582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i="1" dirty="0">
                <a:solidFill>
                  <a:srgbClr val="FEFFFF"/>
                </a:solidFill>
              </a:rPr>
              <a:t>Problem Statement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FBA182-2DF1-4AB0-8CCB-47A86FDD89E0}"/>
              </a:ext>
            </a:extLst>
          </p:cNvPr>
          <p:cNvSpPr txBox="1"/>
          <p:nvPr/>
        </p:nvSpPr>
        <p:spPr>
          <a:xfrm>
            <a:off x="1282189" y="2494450"/>
            <a:ext cx="7435091" cy="426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>
              <a:lnSpc>
                <a:spcPct val="90000"/>
              </a:lnSpc>
              <a:spcAft>
                <a:spcPts val="600"/>
              </a:spcAft>
            </a:pPr>
            <a:br>
              <a:rPr lang="en-US" sz="1700" i="1" dirty="0"/>
            </a:br>
            <a:endParaRPr lang="en-US" sz="1700" i="1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0DA4AF-3979-43B4-B819-AE64358908BD}"/>
              </a:ext>
            </a:extLst>
          </p:cNvPr>
          <p:cNvSpPr txBox="1"/>
          <p:nvPr/>
        </p:nvSpPr>
        <p:spPr>
          <a:xfrm>
            <a:off x="1282189" y="2413338"/>
            <a:ext cx="1008592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‘Young People and the police in H &amp; F can have a negative relationship. This was highlighted to us during a meeting where a question from a young person sparked a response that was a snapshot of how police can react to young people.</a:t>
            </a:r>
          </a:p>
          <a:p>
            <a:endParaRPr lang="en-GB" sz="2800" dirty="0"/>
          </a:p>
          <a:p>
            <a:r>
              <a:rPr lang="en-GB" sz="2800" dirty="0"/>
              <a:t> Add this to the difficulties around disproportionality, stop and search and police reputations, it provides a purpose to try and find a better solution to the current situation’ </a:t>
            </a:r>
          </a:p>
        </p:txBody>
      </p:sp>
    </p:spTree>
    <p:extLst>
      <p:ext uri="{BB962C8B-B14F-4D97-AF65-F5344CB8AC3E}">
        <p14:creationId xmlns:p14="http://schemas.microsoft.com/office/powerpoint/2010/main" val="30369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637" y="3093403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GB" b="1" i="1" dirty="0">
                <a:solidFill>
                  <a:schemeClr val="bg1"/>
                </a:solidFill>
                <a:latin typeface="Lemon Tuesday"/>
              </a:rPr>
            </a:br>
            <a:br>
              <a:rPr lang="en-GB" b="1" i="1" dirty="0">
                <a:solidFill>
                  <a:schemeClr val="bg1"/>
                </a:solidFill>
                <a:latin typeface="Lemon Tuesday"/>
              </a:rPr>
            </a:br>
            <a:r>
              <a:rPr lang="en-GB" b="1" i="1" dirty="0">
                <a:solidFill>
                  <a:schemeClr val="bg1"/>
                </a:solidFill>
                <a:latin typeface="Lemon Tuesday"/>
              </a:rPr>
              <a:t>ACCOUNT Hackney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de-DE" b="1" i="1" dirty="0">
                <a:solidFill>
                  <a:schemeClr val="bg1"/>
                </a:solidFill>
                <a:latin typeface="Gotham Light" pitchFamily="50" charset="0"/>
              </a:rPr>
              <a:t>Saqib Deshmukh</a:t>
            </a:r>
            <a:br>
              <a:rPr lang="de-DE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Presentation with Q &amp; A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www.accounthackney.org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endParaRPr lang="en-GB" b="1" i="1" dirty="0">
              <a:solidFill>
                <a:schemeClr val="bg1"/>
              </a:solidFill>
              <a:latin typeface="Gotham Light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646" y="5257800"/>
            <a:ext cx="2021982" cy="92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481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7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33CC-7611-4A4E-ACD5-181D9C17C4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637" y="2697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i="1" dirty="0">
                <a:solidFill>
                  <a:schemeClr val="bg1"/>
                </a:solidFill>
                <a:latin typeface="Lemon Tuesday"/>
              </a:rPr>
              <a:t>Next Steps…..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What can we do?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What should we do?</a:t>
            </a:r>
            <a:br>
              <a:rPr lang="en-GB" b="1" i="1" dirty="0">
                <a:solidFill>
                  <a:schemeClr val="bg1"/>
                </a:solidFill>
                <a:latin typeface="Gotham Light" pitchFamily="50" charset="0"/>
              </a:rPr>
            </a:br>
            <a:r>
              <a:rPr lang="en-GB" b="1" i="1" dirty="0">
                <a:solidFill>
                  <a:schemeClr val="bg1"/>
                </a:solidFill>
                <a:latin typeface="Gotham Light" pitchFamily="50" charset="0"/>
              </a:rPr>
              <a:t>What do we want to do?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244D96-4454-4482-8590-A970F064F0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646" y="5257800"/>
            <a:ext cx="2021982" cy="92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554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3D3E616C3C0C4CBBF3D962AA8F0DE1" ma:contentTypeVersion="9" ma:contentTypeDescription="Create a new document." ma:contentTypeScope="" ma:versionID="df9ad7e3fb5a3e0ca8f167f919f9077e">
  <xsd:schema xmlns:xsd="http://www.w3.org/2001/XMLSchema" xmlns:xs="http://www.w3.org/2001/XMLSchema" xmlns:p="http://schemas.microsoft.com/office/2006/metadata/properties" xmlns:ns2="ad104b97-e9d7-49f5-9184-a4a956ca8ec5" targetNamespace="http://schemas.microsoft.com/office/2006/metadata/properties" ma:root="true" ma:fieldsID="2128eb7c7c2edbc3181a238fc227ef3c" ns2:_="">
    <xsd:import namespace="ad104b97-e9d7-49f5-9184-a4a956ca8e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04b97-e9d7-49f5-9184-a4a956ca8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97B267-2487-4539-A820-395BA768B1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8EFB0A0-AA6A-42CE-B72A-92CA9364EC96}">
  <ds:schemaRefs>
    <ds:schemaRef ds:uri="http://purl.org/dc/terms/"/>
    <ds:schemaRef ds:uri="http://schemas.openxmlformats.org/package/2006/metadata/core-properties"/>
    <ds:schemaRef ds:uri="http://purl.org/dc/dcmitype/"/>
    <ds:schemaRef ds:uri="ad104b97-e9d7-49f5-9184-a4a956ca8ec5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E4F4B28-4AFB-46AC-9F2D-424A90E589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04b97-e9d7-49f5-9184-a4a956ca8e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889</Words>
  <Application>Microsoft Office PowerPoint</Application>
  <PresentationFormat>Widescreen</PresentationFormat>
  <Paragraphs>88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Gotham Light</vt:lpstr>
      <vt:lpstr>Lemon Tuesday</vt:lpstr>
      <vt:lpstr>Wingdings</vt:lpstr>
      <vt:lpstr>Office Theme</vt:lpstr>
      <vt:lpstr> Relationships between Police and Young People</vt:lpstr>
      <vt:lpstr>Who we are?</vt:lpstr>
      <vt:lpstr>Our aims </vt:lpstr>
      <vt:lpstr>Problem Statement</vt:lpstr>
      <vt:lpstr>What have we done?</vt:lpstr>
      <vt:lpstr>What have we done?</vt:lpstr>
      <vt:lpstr>Problem Statement</vt:lpstr>
      <vt:lpstr>  ACCOUNT Hackney  Saqib Deshmukh Presentation with Q &amp; A  www.accounthackney.org </vt:lpstr>
      <vt:lpstr>Next Steps…..  What can we do? What should we do? What do we want to do?</vt:lpstr>
      <vt:lpstr>Impact of Coronavirus on Young People</vt:lpstr>
      <vt:lpstr>How can the Police make you feel safer in your community? – TAKEOVER DAY 2019</vt:lpstr>
      <vt:lpstr>How can the Police make you feel safer in your community? - TAKEOVER DAY 2019</vt:lpstr>
      <vt:lpstr>What makes you feel unsafe in your community?</vt:lpstr>
      <vt:lpstr>Next Steps…..  What can we do? What should we do? What do we want to do?</vt:lpstr>
      <vt:lpstr>How young people can be part of consultations?</vt:lpstr>
      <vt:lpstr>In what way and why should we engage Young People?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H&amp;F  Engaging young people</dc:title>
  <dc:creator>Gareth Dixon</dc:creator>
  <cp:lastModifiedBy>Annie Rockson</cp:lastModifiedBy>
  <cp:revision>11</cp:revision>
  <dcterms:created xsi:type="dcterms:W3CDTF">2020-11-11T11:44:55Z</dcterms:created>
  <dcterms:modified xsi:type="dcterms:W3CDTF">2021-06-15T14:13:16Z</dcterms:modified>
</cp:coreProperties>
</file>